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9" r:id="rId2"/>
  </p:sldMasterIdLst>
  <p:notesMasterIdLst>
    <p:notesMasterId r:id="rId27"/>
  </p:notesMasterIdLst>
  <p:sldIdLst>
    <p:sldId id="256" r:id="rId3"/>
    <p:sldId id="257" r:id="rId4"/>
    <p:sldId id="258" r:id="rId5"/>
    <p:sldId id="262" r:id="rId6"/>
    <p:sldId id="259" r:id="rId7"/>
    <p:sldId id="270" r:id="rId8"/>
    <p:sldId id="266" r:id="rId9"/>
    <p:sldId id="288" r:id="rId10"/>
    <p:sldId id="260" r:id="rId11"/>
    <p:sldId id="268" r:id="rId12"/>
    <p:sldId id="263" r:id="rId13"/>
    <p:sldId id="291" r:id="rId14"/>
    <p:sldId id="269" r:id="rId15"/>
    <p:sldId id="271" r:id="rId16"/>
    <p:sldId id="273" r:id="rId17"/>
    <p:sldId id="292" r:id="rId18"/>
    <p:sldId id="293" r:id="rId19"/>
    <p:sldId id="283" r:id="rId20"/>
    <p:sldId id="289" r:id="rId21"/>
    <p:sldId id="290" r:id="rId22"/>
    <p:sldId id="280" r:id="rId23"/>
    <p:sldId id="284" r:id="rId24"/>
    <p:sldId id="277" r:id="rId25"/>
    <p:sldId id="279" r:id="rId26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99"/>
    <a:srgbClr val="009999"/>
    <a:srgbClr val="82FEF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5" autoAdjust="0"/>
  </p:normalViewPr>
  <p:slideViewPr>
    <p:cSldViewPr>
      <p:cViewPr varScale="1">
        <p:scale>
          <a:sx n="90" d="100"/>
          <a:sy n="90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в %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BAB-44D3-AD3E-A2F8E0B695C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BAB-44D3-AD3E-A2F8E0B695C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FBAB-44D3-AD3E-A2F8E0B695C9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FBAB-44D3-AD3E-A2F8E0B695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
здные поступления</c:v>
                </c:pt>
                <c:pt idx="1">
                  <c:v>Налоговые 
доходы</c:v>
                </c:pt>
                <c:pt idx="2">
                  <c:v>Неналоговые
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76.2</c:v>
                </c:pt>
                <c:pt idx="1">
                  <c:v>23.3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3-4B35-8CFD-573BB234B19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2026год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в %год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A440-4AC4-B4E6-E60DDB86FF55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A440-4AC4-B4E6-E60DDB86FF55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A440-4AC4-B4E6-E60DDB86FF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
мездные 
поступления</c:v>
                </c:pt>
                <c:pt idx="1">
                  <c:v>Налоговые
 доходы</c:v>
                </c:pt>
                <c:pt idx="2">
                  <c:v>Неналого
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67.400000000000006</c:v>
                </c:pt>
                <c:pt idx="1">
                  <c:v>31.97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B-44FD-9938-D58466F96EE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 %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902-48BC-8593-FBD76C0A6B19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902-48BC-8593-FBD76C0A6B19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C902-48BC-8593-FBD76C0A6B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
мездные поступления</c:v>
                </c:pt>
                <c:pt idx="1">
                  <c:v>Налоговые 
доходы</c:v>
                </c:pt>
                <c:pt idx="2">
                  <c:v>Неналого
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64.099999999999994</c:v>
                </c:pt>
                <c:pt idx="1">
                  <c:v>35.299999999999997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8-4C0A-95B3-7B291AD3B8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294556-D795-4B77-A300-1F25E2D78F4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B36885-ED0A-45A7-B643-5FB86B4F1083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0F92A19C-26B8-4624-89D6-1FC2C9E00987}" type="parTrans" cxnId="{C7DA4518-B5D7-4156-936A-65CAF767C420}">
      <dgm:prSet/>
      <dgm:spPr/>
      <dgm:t>
        <a:bodyPr/>
        <a:lstStyle/>
        <a:p>
          <a:endParaRPr lang="ru-RU"/>
        </a:p>
      </dgm:t>
    </dgm:pt>
    <dgm:pt modelId="{49B53CBE-3953-4CCF-B31B-02F59882C236}" type="sibTrans" cxnId="{C7DA4518-B5D7-4156-936A-65CAF767C420}">
      <dgm:prSet/>
      <dgm:spPr/>
      <dgm:t>
        <a:bodyPr/>
        <a:lstStyle/>
        <a:p>
          <a:endParaRPr lang="ru-RU"/>
        </a:p>
      </dgm:t>
    </dgm:pt>
    <dgm:pt modelId="{7335DE01-D5F3-4C32-8859-B36077D5E505}" type="pres">
      <dgm:prSet presAssocID="{D1294556-D795-4B77-A300-1F25E2D78F40}" presName="Name0" presStyleCnt="0">
        <dgm:presLayoutVars>
          <dgm:chMax val="4"/>
          <dgm:resizeHandles val="exact"/>
        </dgm:presLayoutVars>
      </dgm:prSet>
      <dgm:spPr/>
    </dgm:pt>
    <dgm:pt modelId="{A1BFE69A-F97E-4F71-BE56-7B8984DE2C12}" type="pres">
      <dgm:prSet presAssocID="{D1294556-D795-4B77-A300-1F25E2D78F40}" presName="ellipse" presStyleLbl="trBgShp" presStyleIdx="0" presStyleCnt="1"/>
      <dgm:spPr/>
    </dgm:pt>
    <dgm:pt modelId="{E4BA06CB-CC0C-4C85-B18B-C0B331C1BF92}" type="pres">
      <dgm:prSet presAssocID="{D1294556-D795-4B77-A300-1F25E2D78F40}" presName="arrow1" presStyleLbl="fgShp" presStyleIdx="0" presStyleCnt="1"/>
      <dgm:spPr/>
    </dgm:pt>
    <dgm:pt modelId="{CD9CF674-6505-4406-9AC9-5D4739E5908E}" type="pres">
      <dgm:prSet presAssocID="{D1294556-D795-4B77-A300-1F25E2D78F40}" presName="rectangle" presStyleLbl="revTx" presStyleIdx="0" presStyleCnt="1" custLinFactNeighborX="-7442" custLinFactNeighborY="67741">
        <dgm:presLayoutVars>
          <dgm:bulletEnabled val="1"/>
        </dgm:presLayoutVars>
      </dgm:prSet>
      <dgm:spPr/>
    </dgm:pt>
    <dgm:pt modelId="{31343B19-3A52-4FE5-B315-9EEF0EC8C554}" type="pres">
      <dgm:prSet presAssocID="{D1294556-D795-4B77-A300-1F25E2D78F40}" presName="funnel" presStyleLbl="trAlignAcc1" presStyleIdx="0" presStyleCnt="1" custScaleX="137279" custScaleY="113253" custLinFactNeighborX="13519" custLinFactNeighborY="2648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C7DA4518-B5D7-4156-936A-65CAF767C420}" srcId="{D1294556-D795-4B77-A300-1F25E2D78F40}" destId="{09B36885-ED0A-45A7-B643-5FB86B4F1083}" srcOrd="0" destOrd="0" parTransId="{0F92A19C-26B8-4624-89D6-1FC2C9E00987}" sibTransId="{49B53CBE-3953-4CCF-B31B-02F59882C236}"/>
    <dgm:cxn modelId="{A83F1248-FEC8-4F29-AC65-DD811E474CD4}" type="presOf" srcId="{D1294556-D795-4B77-A300-1F25E2D78F40}" destId="{7335DE01-D5F3-4C32-8859-B36077D5E505}" srcOrd="0" destOrd="0" presId="urn:microsoft.com/office/officeart/2005/8/layout/funnel1"/>
    <dgm:cxn modelId="{F9836BC2-AE94-4151-8176-A14EA899FBDC}" type="presOf" srcId="{09B36885-ED0A-45A7-B643-5FB86B4F1083}" destId="{CD9CF674-6505-4406-9AC9-5D4739E5908E}" srcOrd="0" destOrd="0" presId="urn:microsoft.com/office/officeart/2005/8/layout/funnel1"/>
    <dgm:cxn modelId="{ED25F352-F75C-4FA3-84A7-101A2F9C27E2}" type="presParOf" srcId="{7335DE01-D5F3-4C32-8859-B36077D5E505}" destId="{A1BFE69A-F97E-4F71-BE56-7B8984DE2C12}" srcOrd="0" destOrd="0" presId="urn:microsoft.com/office/officeart/2005/8/layout/funnel1"/>
    <dgm:cxn modelId="{C727C4C7-706D-4C68-88C8-C7DFEE3E0507}" type="presParOf" srcId="{7335DE01-D5F3-4C32-8859-B36077D5E505}" destId="{E4BA06CB-CC0C-4C85-B18B-C0B331C1BF92}" srcOrd="1" destOrd="0" presId="urn:microsoft.com/office/officeart/2005/8/layout/funnel1"/>
    <dgm:cxn modelId="{53945E67-F137-41DF-A7CD-8CD5509B4C4B}" type="presParOf" srcId="{7335DE01-D5F3-4C32-8859-B36077D5E505}" destId="{CD9CF674-6505-4406-9AC9-5D4739E5908E}" srcOrd="2" destOrd="0" presId="urn:microsoft.com/office/officeart/2005/8/layout/funnel1"/>
    <dgm:cxn modelId="{23C52786-3AD3-4AB5-8ABE-89D726EA4DA8}" type="presParOf" srcId="{7335DE01-D5F3-4C32-8859-B36077D5E505}" destId="{31343B19-3A52-4FE5-B315-9EEF0EC8C554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E69A-F97E-4F71-BE56-7B8984DE2C12}">
      <dsp:nvSpPr>
        <dsp:cNvPr id="0" name=""/>
        <dsp:cNvSpPr/>
      </dsp:nvSpPr>
      <dsp:spPr>
        <a:xfrm>
          <a:off x="1583278" y="219912"/>
          <a:ext cx="2778299" cy="96486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A06CB-CC0C-4C85-B18B-C0B331C1BF92}">
      <dsp:nvSpPr>
        <dsp:cNvPr id="0" name=""/>
        <dsp:cNvSpPr/>
      </dsp:nvSpPr>
      <dsp:spPr>
        <a:xfrm>
          <a:off x="2707520" y="2582544"/>
          <a:ext cx="538430" cy="34459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CF674-6505-4406-9AC9-5D4739E5908E}">
      <dsp:nvSpPr>
        <dsp:cNvPr id="0" name=""/>
        <dsp:cNvSpPr/>
      </dsp:nvSpPr>
      <dsp:spPr>
        <a:xfrm>
          <a:off x="1492167" y="2858220"/>
          <a:ext cx="2584464" cy="64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 </a:t>
          </a:r>
        </a:p>
      </dsp:txBody>
      <dsp:txXfrm>
        <a:off x="1492167" y="2858220"/>
        <a:ext cx="2584464" cy="646116"/>
      </dsp:txXfrm>
    </dsp:sp>
    <dsp:sp modelId="{31343B19-3A52-4FE5-B315-9EEF0EC8C554}">
      <dsp:nvSpPr>
        <dsp:cNvPr id="0" name=""/>
        <dsp:cNvSpPr/>
      </dsp:nvSpPr>
      <dsp:spPr>
        <a:xfrm>
          <a:off x="1314737" y="580526"/>
          <a:ext cx="4139248" cy="2731851"/>
        </a:xfrm>
        <a:prstGeom prst="funnel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B810B-75D9-4BA1-A3AC-880591BCD17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7F781-D4DE-4279-9968-5F5929D05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60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7F781-D4DE-4279-9968-5F5929D05E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2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46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A593-A15D-49E8-9E43-7620770349B9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48D6-B596-41C1-8FE6-F6C777097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B21EE-76ED-4FD2-BD06-DDDA9E08539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62D1-1597-4243-A1B2-91C0DD6F8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5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DA56F-FC90-48B9-9428-8003D485818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2C82-7329-4124-A3D8-9BA2167D6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77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E116-61F0-498D-95FE-E035796F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26172-6C33-40AC-AB4D-0E0EEBCF81A9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396F5-35AD-4C6C-B805-97A7F26D1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DDB4-338A-4E9A-8237-8494C0F615D3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D224-4CBB-4C52-92EF-A761E463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D2296-A0FA-459B-AB08-8C90FB1AC3C4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6F419-7289-495C-9526-1EDD7F530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1062-E9DF-43C9-8876-1D8A2191EC5E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FE64-141E-4B1D-904A-AE1358FC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5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244D-8E05-4934-A986-2FBAC15554D9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86FA2-1AD2-4DF8-993D-A7628016C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56C8-0BC8-4115-BF16-A4FCEF23AB35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9E-C18F-4490-A614-536BD8F43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E2AF-EA34-42D1-A107-DB9C97847F0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C9A7-90CB-4E6C-9F1C-F783FD3AD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4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5C90-6F67-46E0-B98B-F4B63C1F246A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8D4E-23E1-4879-A419-F104CF5B3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fld id="{96C621B3-F9EE-4452-B5DD-5A2F631B18DD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86320DE3-A27A-47A7-8CE3-D215618C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94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90600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25C7F03-2ABE-4AD4-941F-F1E89876D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 для граждан</a:t>
            </a: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9600" y="1600200"/>
            <a:ext cx="8015287" cy="492152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проекту бюджета Ёгольского сельского поселения</a:t>
            </a:r>
          </a:p>
          <a:p>
            <a:pPr algn="ctr" eaLnBrk="1" hangingPunct="1">
              <a:buNone/>
            </a:pPr>
            <a:r>
              <a:rPr lang="ru-RU" alt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2025 год и </a:t>
            </a:r>
            <a:r>
              <a:rPr lang="ru-RU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плановый период 2026 и 2027 годов </a:t>
            </a:r>
            <a:endParaRPr lang="ru-RU" altLang="ru-RU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6" descr="Герб города Боровичи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6466"/>
            <a:ext cx="2212975" cy="27352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oney_6d42b0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5811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763713" y="260350"/>
            <a:ext cx="5040312" cy="881063"/>
          </a:xfrm>
        </p:spPr>
        <p:txBody>
          <a:bodyPr/>
          <a:lstStyle/>
          <a:p>
            <a:pPr algn="ctr" eaLnBrk="1" hangingPunct="1"/>
            <a:r>
              <a:rPr lang="ru-RU" altLang="ru-RU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доходов бюджета </a:t>
            </a:r>
            <a:br>
              <a:rPr lang="ru-RU" altLang="ru-RU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23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Ёгольского сельского поселения</a:t>
            </a:r>
          </a:p>
        </p:txBody>
      </p:sp>
      <p:pic>
        <p:nvPicPr>
          <p:cNvPr id="13316" name="Picture 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3448" y="168753"/>
            <a:ext cx="899591" cy="10469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395288" y="1557338"/>
            <a:ext cx="8281987" cy="4895850"/>
            <a:chOff x="249" y="981"/>
            <a:chExt cx="5217" cy="3084"/>
          </a:xfrm>
        </p:grpSpPr>
        <p:sp>
          <p:nvSpPr>
            <p:cNvPr id="13330" name="AutoShape 12"/>
            <p:cNvSpPr>
              <a:spLocks noChangeArrowheads="1"/>
            </p:cNvSpPr>
            <p:nvPr/>
          </p:nvSpPr>
          <p:spPr bwMode="auto">
            <a:xfrm>
              <a:off x="1700" y="981"/>
              <a:ext cx="2495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b="1"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13331" name="AutoShape 13"/>
            <p:cNvSpPr>
              <a:spLocks noChangeArrowheads="1"/>
            </p:cNvSpPr>
            <p:nvPr/>
          </p:nvSpPr>
          <p:spPr bwMode="auto">
            <a:xfrm>
              <a:off x="249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13332" name="AutoShape 14"/>
            <p:cNvSpPr>
              <a:spLocks noChangeArrowheads="1"/>
            </p:cNvSpPr>
            <p:nvPr/>
          </p:nvSpPr>
          <p:spPr bwMode="auto">
            <a:xfrm>
              <a:off x="2018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13333" name="AutoShape 15"/>
            <p:cNvSpPr>
              <a:spLocks noChangeArrowheads="1"/>
            </p:cNvSpPr>
            <p:nvPr/>
          </p:nvSpPr>
          <p:spPr bwMode="auto">
            <a:xfrm>
              <a:off x="3787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13334" name="AutoShape 16"/>
            <p:cNvSpPr>
              <a:spLocks noChangeArrowheads="1"/>
            </p:cNvSpPr>
            <p:nvPr/>
          </p:nvSpPr>
          <p:spPr bwMode="auto">
            <a:xfrm>
              <a:off x="249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налогов, установленных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Налоговым кодексом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например:</a:t>
              </a:r>
            </a:p>
            <a:p>
              <a:pPr algn="ctr" eaLnBrk="1" hangingPunct="1">
                <a:buFontTx/>
                <a:buChar char="-"/>
              </a:pPr>
              <a:r>
                <a:rPr lang="ru-RU" altLang="ru-RU" sz="1600" b="1">
                  <a:latin typeface="Times New Roman" pitchFamily="18" charset="0"/>
                </a:rPr>
                <a:t>налог на доходы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физических лиц;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акцизы;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13335" name="AutoShape 17"/>
            <p:cNvSpPr>
              <a:spLocks noChangeArrowheads="1"/>
            </p:cNvSpPr>
            <p:nvPr/>
          </p:nvSpPr>
          <p:spPr bwMode="auto">
            <a:xfrm>
              <a:off x="2018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других платежей и сборов,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установленных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Законодательством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а также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штрафов за нарушение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законодательства,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например: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-доходы от использования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муниципального имущества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и земли;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штрафные санкции;</a:t>
              </a:r>
            </a:p>
            <a:p>
              <a:pPr algn="ctr" eaLnBrk="1" hangingPunct="1"/>
              <a:r>
                <a:rPr lang="ru-RU" altLang="ru-RU" sz="1600" b="1"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13336" name="AutoShape 18"/>
            <p:cNvSpPr>
              <a:spLocks noChangeArrowheads="1"/>
            </p:cNvSpPr>
            <p:nvPr/>
          </p:nvSpPr>
          <p:spPr bwMode="auto">
            <a:xfrm>
              <a:off x="3787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3337" name="Line 22"/>
            <p:cNvSpPr>
              <a:spLocks noChangeShapeType="1"/>
            </p:cNvSpPr>
            <p:nvPr/>
          </p:nvSpPr>
          <p:spPr bwMode="auto">
            <a:xfrm flipH="1">
              <a:off x="1065" y="1389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23"/>
            <p:cNvSpPr>
              <a:spLocks noChangeShapeType="1"/>
            </p:cNvSpPr>
            <p:nvPr/>
          </p:nvSpPr>
          <p:spPr bwMode="auto">
            <a:xfrm>
              <a:off x="1065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Line 25"/>
            <p:cNvSpPr>
              <a:spLocks noChangeShapeType="1"/>
            </p:cNvSpPr>
            <p:nvPr/>
          </p:nvSpPr>
          <p:spPr bwMode="auto">
            <a:xfrm>
              <a:off x="4694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6"/>
            <p:cNvSpPr>
              <a:spLocks noChangeShapeType="1"/>
            </p:cNvSpPr>
            <p:nvPr/>
          </p:nvSpPr>
          <p:spPr bwMode="auto">
            <a:xfrm>
              <a:off x="2879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2698750" y="1557338"/>
            <a:ext cx="3960813" cy="503237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395288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Налоговые доходы</a:t>
            </a:r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>
            <a:off x="3203575" y="2349500"/>
            <a:ext cx="2665413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13321" name="AutoShape 15"/>
          <p:cNvSpPr>
            <a:spLocks noChangeArrowheads="1"/>
          </p:cNvSpPr>
          <p:nvPr/>
        </p:nvSpPr>
        <p:spPr bwMode="auto">
          <a:xfrm>
            <a:off x="6011863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3322" name="AutoShape 16"/>
          <p:cNvSpPr>
            <a:spLocks noChangeArrowheads="1"/>
          </p:cNvSpPr>
          <p:nvPr/>
        </p:nvSpPr>
        <p:spPr bwMode="auto">
          <a:xfrm>
            <a:off x="395288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Доходы от предусмотренных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законодательством РФ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о налогах и сборах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федеральных налогов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 и сборов,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в том числе от налогов,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предусмотренных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специальными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налоговыми режимами,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региональных и местных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налогов,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а также пеней </a:t>
            </a:r>
          </a:p>
          <a:p>
            <a:pPr algn="ctr" eaLnBrk="1" hangingPunct="1"/>
            <a:r>
              <a:rPr lang="ru-RU" altLang="ru-RU" sz="1500" b="1">
                <a:latin typeface="Times New Roman" pitchFamily="18" charset="0"/>
              </a:rPr>
              <a:t>и штрафов по ним</a:t>
            </a:r>
            <a:r>
              <a:rPr lang="ru-RU" altLang="ru-RU" sz="1500"/>
              <a:t>.</a:t>
            </a:r>
          </a:p>
        </p:txBody>
      </p:sp>
      <p:sp>
        <p:nvSpPr>
          <p:cNvPr id="13323" name="AutoShape 17"/>
          <p:cNvSpPr>
            <a:spLocks noChangeArrowheads="1"/>
          </p:cNvSpPr>
          <p:nvPr/>
        </p:nvSpPr>
        <p:spPr bwMode="auto">
          <a:xfrm>
            <a:off x="3203575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Поступления от уплаты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других платежей и сборов,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установленных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Законодательством РФ,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а также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штрафов за нарушение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законодательства,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например: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-доходы от использования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муниципального имущества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и земли;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штрафные санкции;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- другие.</a:t>
            </a:r>
          </a:p>
        </p:txBody>
      </p:sp>
      <p:sp>
        <p:nvSpPr>
          <p:cNvPr id="13324" name="AutoShape 18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13325" name="Line 22"/>
          <p:cNvSpPr>
            <a:spLocks noChangeShapeType="1"/>
          </p:cNvSpPr>
          <p:nvPr/>
        </p:nvSpPr>
        <p:spPr bwMode="auto">
          <a:xfrm flipH="1">
            <a:off x="1690688" y="220503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23"/>
          <p:cNvSpPr>
            <a:spLocks noChangeShapeType="1"/>
          </p:cNvSpPr>
          <p:nvPr/>
        </p:nvSpPr>
        <p:spPr bwMode="auto">
          <a:xfrm>
            <a:off x="16906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7" name="Line 25"/>
          <p:cNvSpPr>
            <a:spLocks noChangeShapeType="1"/>
          </p:cNvSpPr>
          <p:nvPr/>
        </p:nvSpPr>
        <p:spPr bwMode="auto">
          <a:xfrm>
            <a:off x="7451725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26"/>
          <p:cNvSpPr>
            <a:spLocks noChangeShapeType="1"/>
          </p:cNvSpPr>
          <p:nvPr/>
        </p:nvSpPr>
        <p:spPr bwMode="auto">
          <a:xfrm>
            <a:off x="457041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- Дотации,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- субсидии,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- субвенции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других бюджетов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бюджетной системы РФ;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- иные межбюджетные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трансферты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53"/>
          <p:cNvGrpSpPr>
            <a:grpSpLocks/>
          </p:cNvGrpSpPr>
          <p:nvPr/>
        </p:nvGrpSpPr>
        <p:grpSpPr bwMode="auto">
          <a:xfrm>
            <a:off x="250825" y="1125538"/>
            <a:ext cx="8567738" cy="5924550"/>
            <a:chOff x="158" y="709"/>
            <a:chExt cx="5397" cy="3732"/>
          </a:xfrm>
        </p:grpSpPr>
        <p:sp>
          <p:nvSpPr>
            <p:cNvPr id="14343" name="AutoShape 17"/>
            <p:cNvSpPr>
              <a:spLocks noChangeArrowheads="1"/>
            </p:cNvSpPr>
            <p:nvPr/>
          </p:nvSpPr>
          <p:spPr bwMode="auto">
            <a:xfrm>
              <a:off x="280" y="2160"/>
              <a:ext cx="5032" cy="757"/>
            </a:xfrm>
            <a:prstGeom prst="flowChartTerminator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4" name="Group 49"/>
            <p:cNvGrpSpPr>
              <a:grpSpLocks/>
            </p:cNvGrpSpPr>
            <p:nvPr/>
          </p:nvGrpSpPr>
          <p:grpSpPr bwMode="auto">
            <a:xfrm>
              <a:off x="245" y="2251"/>
              <a:ext cx="5067" cy="1848"/>
              <a:chOff x="245" y="2251"/>
              <a:chExt cx="5067" cy="1848"/>
            </a:xfrm>
          </p:grpSpPr>
          <p:sp>
            <p:nvSpPr>
              <p:cNvPr id="14355" name="AutoShape 8"/>
              <p:cNvSpPr>
                <a:spLocks noChangeArrowheads="1"/>
              </p:cNvSpPr>
              <p:nvPr/>
            </p:nvSpPr>
            <p:spPr bwMode="auto">
              <a:xfrm>
                <a:off x="245" y="3232"/>
                <a:ext cx="5067" cy="795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6" name="Text Box 9"/>
              <p:cNvSpPr txBox="1">
                <a:spLocks noChangeArrowheads="1"/>
              </p:cNvSpPr>
              <p:nvPr/>
            </p:nvSpPr>
            <p:spPr bwMode="auto">
              <a:xfrm>
                <a:off x="625" y="3304"/>
                <a:ext cx="1457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14357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2082" y="3232"/>
                <a:ext cx="1393" cy="867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500" b="1">
                    <a:latin typeface="Times New Roman" pitchFamily="18" charset="0"/>
                  </a:rPr>
                  <a:t>Субсидии</a:t>
                </a:r>
              </a:p>
              <a:p>
                <a:pPr algn="ctr" eaLnBrk="1" hangingPunct="1"/>
                <a:r>
                  <a:rPr lang="ru-RU" altLang="ru-RU" sz="1500" b="1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500" b="1">
                    <a:latin typeface="Times New Roman" pitchFamily="18" charset="0"/>
                  </a:rPr>
                  <a:t>Subsidium</a:t>
                </a:r>
                <a:r>
                  <a:rPr lang="ru-RU" altLang="ru-RU" sz="1500" b="1">
                    <a:latin typeface="Times New Roman" pitchFamily="18" charset="0"/>
                  </a:rPr>
                  <a:t>»-поддержка)</a:t>
                </a:r>
                <a:endParaRPr lang="ru-RU" altLang="ru-RU" sz="1500">
                  <a:latin typeface="Times New Roman" pitchFamily="18" charset="0"/>
                </a:endParaRPr>
              </a:p>
            </p:txBody>
          </p:sp>
          <p:sp>
            <p:nvSpPr>
              <p:cNvPr id="14358" name="Text Box 10"/>
              <p:cNvSpPr txBox="1">
                <a:spLocks noChangeArrowheads="1"/>
              </p:cNvSpPr>
              <p:nvPr/>
            </p:nvSpPr>
            <p:spPr bwMode="auto">
              <a:xfrm>
                <a:off x="3515" y="2251"/>
                <a:ext cx="1520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067" tIns="48034" rIns="96067" bIns="48034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dirty="0">
                    <a:latin typeface="Times New Roman" pitchFamily="18" charset="0"/>
                  </a:rPr>
                  <a:t>Вы финансируете получение дополнительного образования</a:t>
                </a:r>
              </a:p>
              <a:p>
                <a:pPr algn="ctr" eaLnBrk="1" hangingPunct="1"/>
                <a:r>
                  <a:rPr lang="ru-RU" altLang="ru-RU" sz="1400" dirty="0">
                    <a:latin typeface="Times New Roman" pitchFamily="18" charset="0"/>
                  </a:rPr>
                  <a:t>своего ребёнка</a:t>
                </a:r>
              </a:p>
            </p:txBody>
          </p:sp>
        </p:grpSp>
        <p:sp>
          <p:nvSpPr>
            <p:cNvPr id="14345" name="AutoShape 6"/>
            <p:cNvSpPr>
              <a:spLocks noChangeAspect="1" noChangeArrowheads="1"/>
            </p:cNvSpPr>
            <p:nvPr/>
          </p:nvSpPr>
          <p:spPr bwMode="auto">
            <a:xfrm>
              <a:off x="158" y="709"/>
              <a:ext cx="5397" cy="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  <p:grpSp>
          <p:nvGrpSpPr>
            <p:cNvPr id="14346" name="Group 47"/>
            <p:cNvGrpSpPr>
              <a:grpSpLocks/>
            </p:cNvGrpSpPr>
            <p:nvPr/>
          </p:nvGrpSpPr>
          <p:grpSpPr bwMode="auto">
            <a:xfrm>
              <a:off x="249" y="1117"/>
              <a:ext cx="5067" cy="825"/>
              <a:chOff x="249" y="1117"/>
              <a:chExt cx="5067" cy="825"/>
            </a:xfrm>
          </p:grpSpPr>
          <p:sp>
            <p:nvSpPr>
              <p:cNvPr id="14351" name="AutoShape 13"/>
              <p:cNvSpPr>
                <a:spLocks noChangeArrowheads="1"/>
              </p:cNvSpPr>
              <p:nvPr/>
            </p:nvSpPr>
            <p:spPr bwMode="auto">
              <a:xfrm>
                <a:off x="249" y="1117"/>
                <a:ext cx="5067" cy="75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1400">
                  <a:latin typeface="Times New Roman" pitchFamily="18" charset="0"/>
                </a:endParaRPr>
              </a:p>
            </p:txBody>
          </p:sp>
          <p:sp>
            <p:nvSpPr>
              <p:cNvPr id="14352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2086" y="1117"/>
                <a:ext cx="1326" cy="825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Дотации</a:t>
                </a:r>
              </a:p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 (от латинского «</a:t>
                </a:r>
                <a:r>
                  <a:rPr lang="en-US" altLang="ru-RU" sz="1400" b="1" dirty="0" err="1">
                    <a:latin typeface="Times New Roman" pitchFamily="18" charset="0"/>
                  </a:rPr>
                  <a:t>Dotatio</a:t>
                </a:r>
                <a:r>
                  <a:rPr lang="ru-RU" altLang="ru-RU" sz="1400" b="1" dirty="0">
                    <a:latin typeface="Times New Roman" pitchFamily="18" charset="0"/>
                  </a:rPr>
                  <a:t>»-дар, пожертвование)</a:t>
                </a:r>
              </a:p>
              <a:p>
                <a:pPr eaLnBrk="1" hangingPunct="1"/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5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54" y="1117"/>
                <a:ext cx="156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30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14354" name="Text Box 16"/>
              <p:cNvSpPr txBox="1">
                <a:spLocks noChangeArrowheads="1"/>
              </p:cNvSpPr>
              <p:nvPr/>
            </p:nvSpPr>
            <p:spPr bwMode="auto">
              <a:xfrm>
                <a:off x="3424" y="1253"/>
                <a:ext cx="1448" cy="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Вы даете своему ребенку деньги на «карманные расходы»</a:t>
                </a:r>
              </a:p>
            </p:txBody>
          </p:sp>
        </p:grpSp>
        <p:grpSp>
          <p:nvGrpSpPr>
            <p:cNvPr id="14347" name="Group 48"/>
            <p:cNvGrpSpPr>
              <a:grpSpLocks/>
            </p:cNvGrpSpPr>
            <p:nvPr/>
          </p:nvGrpSpPr>
          <p:grpSpPr bwMode="auto">
            <a:xfrm>
              <a:off x="451" y="2182"/>
              <a:ext cx="4602" cy="1776"/>
              <a:chOff x="451" y="2182"/>
              <a:chExt cx="4602" cy="1776"/>
            </a:xfrm>
          </p:grpSpPr>
          <p:sp>
            <p:nvSpPr>
              <p:cNvPr id="14348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2080" y="2182"/>
                <a:ext cx="1327" cy="826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Субвенции </a:t>
                </a:r>
              </a:p>
              <a:p>
                <a:pPr algn="ctr" eaLnBrk="1" hangingPunct="1"/>
                <a:r>
                  <a:rPr lang="ru-RU" altLang="ru-RU" sz="1400" b="1" dirty="0">
                    <a:latin typeface="Times New Roman" pitchFamily="18" charset="0"/>
                  </a:rPr>
                  <a:t>(от латинского «</a:t>
                </a:r>
                <a:r>
                  <a:rPr lang="en-US" altLang="ru-RU" sz="1400" b="1" dirty="0" err="1">
                    <a:latin typeface="Times New Roman" pitchFamily="18" charset="0"/>
                  </a:rPr>
                  <a:t>Subvenire</a:t>
                </a:r>
                <a:r>
                  <a:rPr lang="ru-RU" altLang="ru-RU" sz="1400" b="1" dirty="0">
                    <a:latin typeface="Times New Roman" pitchFamily="18" charset="0"/>
                  </a:rPr>
                  <a:t>»-приходить на помощь)</a:t>
                </a:r>
                <a:endParaRPr lang="ru-RU" altLang="ru-RU" sz="1400" dirty="0">
                  <a:latin typeface="Times New Roman" pitchFamily="18" charset="0"/>
                </a:endParaRPr>
              </a:p>
            </p:txBody>
          </p:sp>
          <p:sp>
            <p:nvSpPr>
              <p:cNvPr id="1434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51" y="2251"/>
                <a:ext cx="1629" cy="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40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14350" name="Text Box 21"/>
              <p:cNvSpPr txBox="1">
                <a:spLocks noChangeArrowheads="1"/>
              </p:cNvSpPr>
              <p:nvPr/>
            </p:nvSpPr>
            <p:spPr bwMode="auto">
              <a:xfrm>
                <a:off x="3606" y="3339"/>
                <a:ext cx="1447" cy="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altLang="ru-RU" sz="1400">
                    <a:latin typeface="Times New Roman" pitchFamily="18" charset="0"/>
                  </a:rPr>
                  <a:t>Вы «добавляете» средства, чтобы ваш ребенок купил себе новый телефон, если остальные он накопил сам</a:t>
                </a:r>
              </a:p>
            </p:txBody>
          </p:sp>
        </p:grpSp>
      </p:grpSp>
      <p:pic>
        <p:nvPicPr>
          <p:cNvPr id="14339" name="Picture 29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46891" y="138465"/>
            <a:ext cx="908651" cy="10572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AutoShape 6"/>
          <p:cNvGrpSpPr>
            <a:grpSpLocks/>
          </p:cNvGrpSpPr>
          <p:nvPr/>
        </p:nvGrpSpPr>
        <p:grpSpPr bwMode="auto">
          <a:xfrm>
            <a:off x="1763713" y="260350"/>
            <a:ext cx="5976937" cy="720725"/>
            <a:chOff x="1233" y="465"/>
            <a:chExt cx="3291" cy="1324"/>
          </a:xfrm>
        </p:grpSpPr>
        <p:pic>
          <p:nvPicPr>
            <p:cNvPr id="14341" name="AutoShap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56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4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430" y="263388"/>
            <a:ext cx="580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Налогоплательщики – физические лица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196752"/>
            <a:ext cx="2448272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196752"/>
            <a:ext cx="2736304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1612" y="1196752"/>
            <a:ext cx="2250867" cy="93610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5159902"/>
            <a:ext cx="4752528" cy="108012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Ёгольского сельского поселения</a:t>
            </a:r>
          </a:p>
          <a:p>
            <a:pPr algn="ctr"/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62" y="5346172"/>
            <a:ext cx="604931" cy="7075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54484391"/>
              </p:ext>
            </p:extLst>
          </p:nvPr>
        </p:nvGraphicFramePr>
        <p:xfrm>
          <a:off x="1187624" y="2204863"/>
          <a:ext cx="5953472" cy="3445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трелка влево 10"/>
          <p:cNvSpPr/>
          <p:nvPr/>
        </p:nvSpPr>
        <p:spPr>
          <a:xfrm rot="19807737">
            <a:off x="5209533" y="2399770"/>
            <a:ext cx="2109310" cy="925476"/>
          </a:xfrm>
          <a:prstGeom prst="lef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7" name="Стрелка вправо 6"/>
          <p:cNvSpPr/>
          <p:nvPr/>
        </p:nvSpPr>
        <p:spPr>
          <a:xfrm rot="1902505">
            <a:off x="1665371" y="2406442"/>
            <a:ext cx="2078609" cy="101546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100%</a:t>
            </a: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656237" y="2520658"/>
            <a:ext cx="1687509" cy="1055924"/>
          </a:xfrm>
          <a:prstGeom prst="rightArrow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none"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ru-RU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b="1" dirty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20907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1603526" y="398432"/>
            <a:ext cx="5929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323850" y="858838"/>
            <a:ext cx="5295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1400">
              <a:latin typeface="Times New Roman" pitchFamily="18" charset="0"/>
            </a:endParaRPr>
          </a:p>
        </p:txBody>
      </p:sp>
      <p:sp>
        <p:nvSpPr>
          <p:cNvPr id="15364" name="Text Box 24"/>
          <p:cNvSpPr txBox="1">
            <a:spLocks noChangeArrowheads="1"/>
          </p:cNvSpPr>
          <p:nvPr/>
        </p:nvSpPr>
        <p:spPr bwMode="auto">
          <a:xfrm>
            <a:off x="395288" y="1268413"/>
            <a:ext cx="8280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>
                <a:latin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algn="just" eaLnBrk="1" hangingPunct="1"/>
            <a:r>
              <a:rPr lang="ru-RU" altLang="ru-RU" sz="1600" b="1">
                <a:latin typeface="Times New Roman" pitchFamily="18" charset="0"/>
              </a:rPr>
              <a:t>Расходы бюджета сформированы и утверждены: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муниципальным программам и непрограммным направлениям деятельности;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600" b="1">
                <a:latin typeface="Times New Roman" pitchFamily="18" charset="0"/>
              </a:rPr>
              <a:t> по ведомственной структуре.</a:t>
            </a:r>
            <a:r>
              <a:rPr lang="ru-RU" altLang="ru-RU" sz="1400" b="1">
                <a:latin typeface="Times New Roman" pitchFamily="18" charset="0"/>
              </a:rPr>
              <a:t> </a:t>
            </a:r>
          </a:p>
        </p:txBody>
      </p:sp>
      <p:sp>
        <p:nvSpPr>
          <p:cNvPr id="15365" name="AutoShape 26"/>
          <p:cNvSpPr>
            <a:spLocks noChangeArrowheads="1"/>
          </p:cNvSpPr>
          <p:nvPr/>
        </p:nvSpPr>
        <p:spPr bwMode="auto">
          <a:xfrm>
            <a:off x="514350" y="3119439"/>
            <a:ext cx="8083216" cy="33116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u="sng" dirty="0">
                <a:solidFill>
                  <a:srgbClr val="000099"/>
                </a:solidFill>
                <a:latin typeface="Times New Roman" pitchFamily="18" charset="0"/>
              </a:rPr>
              <a:t>Разделы классификации расходов бюджета</a:t>
            </a:r>
          </a:p>
        </p:txBody>
      </p:sp>
      <p:grpSp>
        <p:nvGrpSpPr>
          <p:cNvPr id="15369" name="Group 43"/>
          <p:cNvGrpSpPr>
            <a:grpSpLocks/>
          </p:cNvGrpSpPr>
          <p:nvPr/>
        </p:nvGrpSpPr>
        <p:grpSpPr bwMode="auto">
          <a:xfrm>
            <a:off x="400863" y="3683380"/>
            <a:ext cx="1098550" cy="792163"/>
            <a:chOff x="175" y="2193"/>
            <a:chExt cx="829" cy="817"/>
          </a:xfrm>
        </p:grpSpPr>
        <p:sp>
          <p:nvSpPr>
            <p:cNvPr id="15422" name="AutoShape 27"/>
            <p:cNvSpPr>
              <a:spLocks noChangeArrowheads="1"/>
            </p:cNvSpPr>
            <p:nvPr/>
          </p:nvSpPr>
          <p:spPr bwMode="auto">
            <a:xfrm>
              <a:off x="181" y="2193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23" name="Text Box 42"/>
            <p:cNvSpPr txBox="1">
              <a:spLocks noChangeArrowheads="1"/>
            </p:cNvSpPr>
            <p:nvPr/>
          </p:nvSpPr>
          <p:spPr bwMode="auto">
            <a:xfrm>
              <a:off x="175" y="2255"/>
              <a:ext cx="82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01 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«</a:t>
              </a:r>
              <a:r>
                <a:rPr lang="ru-RU" altLang="ru-RU" sz="1000" b="1" dirty="0" err="1">
                  <a:solidFill>
                    <a:srgbClr val="000099"/>
                  </a:solidFill>
                  <a:latin typeface="Times New Roman" pitchFamily="18" charset="0"/>
                </a:rPr>
                <a:t>Общегосу</a:t>
              </a:r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-                                                            дарственные вопросы»</a:t>
              </a:r>
            </a:p>
          </p:txBody>
        </p:sp>
      </p:grpSp>
      <p:grpSp>
        <p:nvGrpSpPr>
          <p:cNvPr id="15371" name="Group 47"/>
          <p:cNvGrpSpPr>
            <a:grpSpLocks/>
          </p:cNvGrpSpPr>
          <p:nvPr/>
        </p:nvGrpSpPr>
        <p:grpSpPr bwMode="auto">
          <a:xfrm flipH="1">
            <a:off x="1632193" y="3630438"/>
            <a:ext cx="1471341" cy="1136394"/>
            <a:chOff x="113" y="2205"/>
            <a:chExt cx="830" cy="817"/>
          </a:xfrm>
        </p:grpSpPr>
        <p:sp>
          <p:nvSpPr>
            <p:cNvPr id="15418" name="AutoShape 48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5419" name="Text Box 49"/>
            <p:cNvSpPr txBox="1">
              <a:spLocks noChangeArrowheads="1"/>
            </p:cNvSpPr>
            <p:nvPr/>
          </p:nvSpPr>
          <p:spPr bwMode="auto">
            <a:xfrm>
              <a:off x="114" y="2251"/>
              <a:ext cx="829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02 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 оборона»</a:t>
              </a:r>
              <a:endParaRPr lang="ru-RU" altLang="ru-RU" sz="12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2" name="Group 61"/>
          <p:cNvGrpSpPr>
            <a:grpSpLocks/>
          </p:cNvGrpSpPr>
          <p:nvPr/>
        </p:nvGrpSpPr>
        <p:grpSpPr bwMode="auto">
          <a:xfrm>
            <a:off x="3189943" y="3605289"/>
            <a:ext cx="1345545" cy="897296"/>
            <a:chOff x="3334" y="2205"/>
            <a:chExt cx="998" cy="817"/>
          </a:xfrm>
        </p:grpSpPr>
        <p:grpSp>
          <p:nvGrpSpPr>
            <p:cNvPr id="15414" name="Group 50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16" name="AutoShape 51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7" name="Text Box 5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5" name="Text Box 56"/>
            <p:cNvSpPr txBox="1">
              <a:spLocks noChangeArrowheads="1"/>
            </p:cNvSpPr>
            <p:nvPr/>
          </p:nvSpPr>
          <p:spPr bwMode="auto">
            <a:xfrm>
              <a:off x="3334" y="2296"/>
              <a:ext cx="998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900" b="1" dirty="0">
                  <a:solidFill>
                    <a:srgbClr val="000099"/>
                  </a:solidFill>
                  <a:latin typeface="Times New Roman" pitchFamily="18" charset="0"/>
                </a:rPr>
                <a:t>03</a:t>
              </a:r>
            </a:p>
            <a:p>
              <a:pPr algn="ctr" eaLnBrk="1" hangingPunct="1"/>
              <a:r>
                <a:rPr lang="ru-RU" altLang="ru-RU" sz="9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</a:t>
              </a:r>
            </a:p>
            <a:p>
              <a:pPr algn="ctr" eaLnBrk="1" hangingPunct="1"/>
              <a:r>
                <a:rPr lang="ru-RU" altLang="ru-RU" sz="900" b="1" dirty="0">
                  <a:solidFill>
                    <a:srgbClr val="000099"/>
                  </a:solidFill>
                  <a:latin typeface="Times New Roman" pitchFamily="18" charset="0"/>
                </a:rPr>
                <a:t>безопасность и</a:t>
              </a:r>
            </a:p>
            <a:p>
              <a:pPr algn="ctr" eaLnBrk="1" hangingPunct="1"/>
              <a:r>
                <a:rPr lang="ru-RU" altLang="ru-RU" sz="900" b="1" dirty="0">
                  <a:solidFill>
                    <a:srgbClr val="000099"/>
                  </a:solidFill>
                  <a:latin typeface="Times New Roman" pitchFamily="18" charset="0"/>
                </a:rPr>
                <a:t>правоохранительная</a:t>
              </a:r>
            </a:p>
            <a:p>
              <a:pPr algn="ctr" eaLnBrk="1" hangingPunct="1"/>
              <a:r>
                <a:rPr lang="ru-RU" altLang="ru-RU" sz="900" b="1" dirty="0">
                  <a:solidFill>
                    <a:srgbClr val="000099"/>
                  </a:solidFill>
                  <a:latin typeface="Times New Roman" pitchFamily="18" charset="0"/>
                </a:rPr>
                <a:t>деятельность»</a:t>
              </a:r>
              <a:r>
                <a:rPr lang="ru-RU" altLang="ru-RU" sz="9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3" name="Group 62"/>
          <p:cNvGrpSpPr>
            <a:grpSpLocks/>
          </p:cNvGrpSpPr>
          <p:nvPr/>
        </p:nvGrpSpPr>
        <p:grpSpPr bwMode="auto">
          <a:xfrm>
            <a:off x="4508146" y="3630669"/>
            <a:ext cx="1313031" cy="1046798"/>
            <a:chOff x="3379" y="2202"/>
            <a:chExt cx="1037" cy="947"/>
          </a:xfrm>
        </p:grpSpPr>
        <p:grpSp>
          <p:nvGrpSpPr>
            <p:cNvPr id="15410" name="Group 63"/>
            <p:cNvGrpSpPr>
              <a:grpSpLocks/>
            </p:cNvGrpSpPr>
            <p:nvPr/>
          </p:nvGrpSpPr>
          <p:grpSpPr bwMode="auto">
            <a:xfrm>
              <a:off x="3379" y="2205"/>
              <a:ext cx="985" cy="817"/>
              <a:chOff x="113" y="2205"/>
              <a:chExt cx="900" cy="817"/>
            </a:xfrm>
          </p:grpSpPr>
          <p:sp>
            <p:nvSpPr>
              <p:cNvPr id="15412" name="AutoShape 64"/>
              <p:cNvSpPr>
                <a:spLocks noChangeArrowheads="1"/>
              </p:cNvSpPr>
              <p:nvPr/>
            </p:nvSpPr>
            <p:spPr bwMode="auto">
              <a:xfrm>
                <a:off x="196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3" name="Text Box 6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11" name="Text Box 66"/>
            <p:cNvSpPr txBox="1">
              <a:spLocks noChangeArrowheads="1"/>
            </p:cNvSpPr>
            <p:nvPr/>
          </p:nvSpPr>
          <p:spPr bwMode="auto">
            <a:xfrm>
              <a:off x="3418" y="2202"/>
              <a:ext cx="998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000099"/>
                  </a:solidFill>
                  <a:latin typeface="Times New Roman" pitchFamily="18" charset="0"/>
                </a:rPr>
                <a:t>04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«Национальная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экономика»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4" name="Group 67"/>
          <p:cNvGrpSpPr>
            <a:grpSpLocks/>
          </p:cNvGrpSpPr>
          <p:nvPr/>
        </p:nvGrpSpPr>
        <p:grpSpPr bwMode="auto">
          <a:xfrm>
            <a:off x="5849907" y="3633984"/>
            <a:ext cx="1591731" cy="1015431"/>
            <a:chOff x="3179" y="2194"/>
            <a:chExt cx="1107" cy="942"/>
          </a:xfrm>
        </p:grpSpPr>
        <p:grpSp>
          <p:nvGrpSpPr>
            <p:cNvPr id="15406" name="Group 68"/>
            <p:cNvGrpSpPr>
              <a:grpSpLocks/>
            </p:cNvGrpSpPr>
            <p:nvPr/>
          </p:nvGrpSpPr>
          <p:grpSpPr bwMode="auto">
            <a:xfrm>
              <a:off x="3231" y="2194"/>
              <a:ext cx="1055" cy="817"/>
              <a:chOff x="-22" y="2194"/>
              <a:chExt cx="964" cy="817"/>
            </a:xfrm>
          </p:grpSpPr>
          <p:sp>
            <p:nvSpPr>
              <p:cNvPr id="15408" name="AutoShape 69"/>
              <p:cNvSpPr>
                <a:spLocks noChangeArrowheads="1"/>
              </p:cNvSpPr>
              <p:nvPr/>
            </p:nvSpPr>
            <p:spPr bwMode="auto">
              <a:xfrm>
                <a:off x="-22" y="2194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9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07" name="Text Box 71"/>
            <p:cNvSpPr txBox="1">
              <a:spLocks noChangeArrowheads="1"/>
            </p:cNvSpPr>
            <p:nvPr/>
          </p:nvSpPr>
          <p:spPr bwMode="auto">
            <a:xfrm>
              <a:off x="3179" y="2194"/>
              <a:ext cx="998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05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«Жилищно-коммунальное хозяйство»</a:t>
              </a:r>
            </a:p>
            <a:p>
              <a:pPr algn="ctr" eaLnBrk="1" hangingPunct="1"/>
              <a:r>
                <a:rPr lang="ru-RU" altLang="ru-RU" sz="1200" dirty="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5" name="Group 77"/>
          <p:cNvGrpSpPr>
            <a:grpSpLocks/>
          </p:cNvGrpSpPr>
          <p:nvPr/>
        </p:nvGrpSpPr>
        <p:grpSpPr bwMode="auto">
          <a:xfrm>
            <a:off x="1082107" y="5047547"/>
            <a:ext cx="1531938" cy="720725"/>
            <a:chOff x="3334" y="2205"/>
            <a:chExt cx="998" cy="817"/>
          </a:xfrm>
        </p:grpSpPr>
        <p:grpSp>
          <p:nvGrpSpPr>
            <p:cNvPr id="15402" name="Group 78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04" name="AutoShape 79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5" name="Text Box 80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403" name="Text Box 81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07 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«Образование»</a:t>
              </a:r>
            </a:p>
          </p:txBody>
        </p:sp>
      </p:grpSp>
      <p:grpSp>
        <p:nvGrpSpPr>
          <p:cNvPr id="15376" name="Group 82"/>
          <p:cNvGrpSpPr>
            <a:grpSpLocks/>
          </p:cNvGrpSpPr>
          <p:nvPr/>
        </p:nvGrpSpPr>
        <p:grpSpPr bwMode="auto">
          <a:xfrm>
            <a:off x="3491880" y="5049135"/>
            <a:ext cx="1296987" cy="719137"/>
            <a:chOff x="3334" y="2205"/>
            <a:chExt cx="998" cy="817"/>
          </a:xfrm>
        </p:grpSpPr>
        <p:grpSp>
          <p:nvGrpSpPr>
            <p:cNvPr id="15398" name="Group 83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15400" name="AutoShape 84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1" name="Text Box 8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99" name="Text Box 86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08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 «Культура,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кинематография»</a:t>
              </a:r>
            </a:p>
          </p:txBody>
        </p:sp>
      </p:grpSp>
      <p:pic>
        <p:nvPicPr>
          <p:cNvPr id="15389" name="Picture 190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2" name="Group 81"/>
          <p:cNvGrpSpPr>
            <a:grpSpLocks/>
          </p:cNvGrpSpPr>
          <p:nvPr/>
        </p:nvGrpSpPr>
        <p:grpSpPr bwMode="auto">
          <a:xfrm>
            <a:off x="6948183" y="5036071"/>
            <a:ext cx="1716164" cy="905302"/>
            <a:chOff x="5110" y="2251"/>
            <a:chExt cx="681" cy="912"/>
          </a:xfrm>
        </p:grpSpPr>
        <p:grpSp>
          <p:nvGrpSpPr>
            <p:cNvPr id="15394" name="Group 80"/>
            <p:cNvGrpSpPr>
              <a:grpSpLocks/>
            </p:cNvGrpSpPr>
            <p:nvPr/>
          </p:nvGrpSpPr>
          <p:grpSpPr bwMode="auto">
            <a:xfrm>
              <a:off x="5141" y="2251"/>
              <a:ext cx="619" cy="816"/>
              <a:chOff x="5141" y="2251"/>
              <a:chExt cx="619" cy="816"/>
            </a:xfrm>
          </p:grpSpPr>
          <p:sp>
            <p:nvSpPr>
              <p:cNvPr id="15396" name="AutoShape 51"/>
              <p:cNvSpPr>
                <a:spLocks noChangeArrowheads="1"/>
              </p:cNvSpPr>
              <p:nvPr/>
            </p:nvSpPr>
            <p:spPr bwMode="auto">
              <a:xfrm>
                <a:off x="5141" y="2251"/>
                <a:ext cx="610" cy="816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7" name="Text Box 52"/>
              <p:cNvSpPr txBox="1">
                <a:spLocks noChangeArrowheads="1"/>
              </p:cNvSpPr>
              <p:nvPr/>
            </p:nvSpPr>
            <p:spPr bwMode="auto">
              <a:xfrm>
                <a:off x="5141" y="2296"/>
                <a:ext cx="61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ru-RU" alt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5395" name="Text Box 56"/>
            <p:cNvSpPr txBox="1">
              <a:spLocks noChangeArrowheads="1"/>
            </p:cNvSpPr>
            <p:nvPr/>
          </p:nvSpPr>
          <p:spPr bwMode="auto">
            <a:xfrm>
              <a:off x="5110" y="2264"/>
              <a:ext cx="681" cy="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11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 «Физическая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культура и</a:t>
              </a:r>
            </a:p>
            <a:p>
              <a:pPr algn="ctr" eaLnBrk="1" hangingPunct="1"/>
              <a:r>
                <a:rPr lang="ru-RU" altLang="ru-RU" sz="1000" b="1" dirty="0">
                  <a:solidFill>
                    <a:srgbClr val="000099"/>
                  </a:solidFill>
                  <a:latin typeface="Times New Roman" pitchFamily="18" charset="0"/>
                </a:rPr>
                <a:t>спорт»</a:t>
              </a:r>
            </a:p>
            <a:p>
              <a:pPr algn="ctr" eaLnBrk="1" hangingPunct="1"/>
              <a:r>
                <a:rPr lang="ru-RU" altLang="ru-RU" sz="1200" b="1" dirty="0">
                  <a:solidFill>
                    <a:srgbClr val="000099"/>
                  </a:solidFill>
                  <a:latin typeface="Times New Roman" pitchFamily="18" charset="0"/>
                </a:rPr>
                <a:t>  </a:t>
              </a:r>
            </a:p>
          </p:txBody>
        </p:sp>
      </p:grpSp>
      <p:grpSp>
        <p:nvGrpSpPr>
          <p:cNvPr id="65" name="Group 67"/>
          <p:cNvGrpSpPr>
            <a:grpSpLocks/>
          </p:cNvGrpSpPr>
          <p:nvPr/>
        </p:nvGrpSpPr>
        <p:grpSpPr bwMode="auto">
          <a:xfrm>
            <a:off x="6959524" y="3673154"/>
            <a:ext cx="1631780" cy="314762"/>
            <a:chOff x="3379" y="2251"/>
            <a:chExt cx="1413" cy="292"/>
          </a:xfrm>
        </p:grpSpPr>
        <p:sp>
          <p:nvSpPr>
            <p:cNvPr id="69" name="Text Box 70"/>
            <p:cNvSpPr txBox="1">
              <a:spLocks noChangeArrowheads="1"/>
            </p:cNvSpPr>
            <p:nvPr/>
          </p:nvSpPr>
          <p:spPr bwMode="auto">
            <a:xfrm>
              <a:off x="3379" y="2251"/>
              <a:ext cx="907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7" name="Text Box 71"/>
            <p:cNvSpPr txBox="1">
              <a:spLocks noChangeArrowheads="1"/>
            </p:cNvSpPr>
            <p:nvPr/>
          </p:nvSpPr>
          <p:spPr bwMode="auto">
            <a:xfrm>
              <a:off x="3711" y="2286"/>
              <a:ext cx="1081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3" name="Прямая соединительная линия 2"/>
          <p:cNvCxnSpPr>
            <a:endCxn id="15422" idx="0"/>
          </p:cNvCxnSpPr>
          <p:nvPr/>
        </p:nvCxnSpPr>
        <p:spPr>
          <a:xfrm>
            <a:off x="950138" y="3452813"/>
            <a:ext cx="0" cy="23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15418" idx="0"/>
          </p:cNvCxnSpPr>
          <p:nvPr/>
        </p:nvCxnSpPr>
        <p:spPr>
          <a:xfrm>
            <a:off x="2379386" y="3452813"/>
            <a:ext cx="0" cy="177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15416" idx="0"/>
          </p:cNvCxnSpPr>
          <p:nvPr/>
        </p:nvCxnSpPr>
        <p:spPr>
          <a:xfrm>
            <a:off x="3853191" y="3452813"/>
            <a:ext cx="0" cy="15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15411" idx="0"/>
          </p:cNvCxnSpPr>
          <p:nvPr/>
        </p:nvCxnSpPr>
        <p:spPr>
          <a:xfrm>
            <a:off x="5189250" y="3452813"/>
            <a:ext cx="102" cy="17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5407" idx="0"/>
          </p:cNvCxnSpPr>
          <p:nvPr/>
        </p:nvCxnSpPr>
        <p:spPr>
          <a:xfrm flipH="1">
            <a:off x="6567408" y="3452813"/>
            <a:ext cx="90" cy="18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84909" y="3452813"/>
            <a:ext cx="0" cy="1608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535488" y="3450606"/>
            <a:ext cx="429" cy="1594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74569" y="3425554"/>
            <a:ext cx="0" cy="1610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16387" name="Rectangle 854"/>
          <p:cNvSpPr>
            <a:spLocks noChangeArrowheads="1"/>
          </p:cNvSpPr>
          <p:nvPr/>
        </p:nvSpPr>
        <p:spPr bwMode="auto">
          <a:xfrm>
            <a:off x="1547812" y="404813"/>
            <a:ext cx="6408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</a:rPr>
              <a:t>Бюджетная роспись (доходы) Ёгольского сельского поселения, тыс. руб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8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1723" y="151484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54297A1-015F-4860-B766-0A5A779C8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96734"/>
              </p:ext>
            </p:extLst>
          </p:nvPr>
        </p:nvGraphicFramePr>
        <p:xfrm>
          <a:off x="1524000" y="1397000"/>
          <a:ext cx="6096000" cy="358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0434897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664862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0515437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29201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Собственные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2027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3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i="1" dirty="0"/>
                        <a:t>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2235,6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2294,5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2651,2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54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Налог на доходы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109,7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116,0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65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Акцизы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986,0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1016,1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1347,6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15,60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71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Прочие 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1135,0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1154,0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1172,0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73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i="1" dirty="0"/>
                        <a:t>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409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i="1" dirty="0"/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7293,41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4840,095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4821,440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58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b="1" i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9571,21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7176,795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7514,84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6796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619250" y="188913"/>
            <a:ext cx="6481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Структура доходов бюджета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Ёгольского сельского поселения в 2025-2027 гг.,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</a:p>
        </p:txBody>
      </p:sp>
      <p:pic>
        <p:nvPicPr>
          <p:cNvPr id="17411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" y="154525"/>
            <a:ext cx="926123" cy="10776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9BD6450-B557-49D3-B786-A124B19733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633999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08F7D6C-0763-4785-A56E-B035849FC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7703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2B2C53-5417-4E1B-88DC-3D46B6CAFB19}"/>
              </a:ext>
            </a:extLst>
          </p:cNvPr>
          <p:cNvSpPr txBox="1"/>
          <p:nvPr/>
        </p:nvSpPr>
        <p:spPr>
          <a:xfrm>
            <a:off x="2843808" y="332656"/>
            <a:ext cx="401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Структура доходов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276863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57F6495-238F-44CE-AD67-E9719FB37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0558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7AD72E-28B2-4122-A2B2-B6C488C9B68C}"/>
              </a:ext>
            </a:extLst>
          </p:cNvPr>
          <p:cNvSpPr txBox="1"/>
          <p:nvPr/>
        </p:nvSpPr>
        <p:spPr>
          <a:xfrm>
            <a:off x="2843808" y="260648"/>
            <a:ext cx="401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Структура доходов бюджета </a:t>
            </a:r>
          </a:p>
        </p:txBody>
      </p:sp>
    </p:spTree>
    <p:extLst>
      <p:ext uri="{BB962C8B-B14F-4D97-AF65-F5344CB8AC3E}">
        <p14:creationId xmlns:p14="http://schemas.microsoft.com/office/powerpoint/2010/main" val="196411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1116013" y="188913"/>
            <a:ext cx="712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Структура налоговых и неналоговых доходов бюджета </a:t>
            </a:r>
          </a:p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</a:rPr>
              <a:t>Ёгольского сельского поселения в 2025-2027 гг.,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1812"/>
              </p:ext>
            </p:extLst>
          </p:nvPr>
        </p:nvGraphicFramePr>
        <p:xfrm>
          <a:off x="539552" y="1484784"/>
          <a:ext cx="8064896" cy="3704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2277,8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109,7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1016,1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1347,6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Сельскохозяйственный </a:t>
                      </a:r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8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7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за совершение нотариальных действий (за исключением действий, совершаемых консульскими учреждениями РФ)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2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находящиеся в собственности поселений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находящихся в собственности сельских поселений</a:t>
                      </a:r>
                      <a:endParaRPr lang="ru-RU" sz="14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5416" marR="5416" marT="54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1723" y="164123"/>
            <a:ext cx="814939" cy="9495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Муниципальные программы Ёгольского сельского поселения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49621"/>
            <a:ext cx="900113" cy="10473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92451"/>
              </p:ext>
            </p:extLst>
          </p:nvPr>
        </p:nvGraphicFramePr>
        <p:xfrm>
          <a:off x="450056" y="1599376"/>
          <a:ext cx="8154392" cy="518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41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Наименование программы</a:t>
                      </a:r>
                      <a:endParaRPr lang="ru-RU" sz="1400" b="1" kern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2025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2026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2027 год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«Повышение эффективности бюджетных расходов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Ёгольского сельского поселения на 2023-2025 годы»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2,0</a:t>
                      </a:r>
                    </a:p>
                  </a:txBody>
                  <a:tcPr marL="23962" marR="23962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Муниципальная программа «Развитие информационного общества в Ёгольском сельском поселении на 2025-2027 гг.»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80,00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«Обеспечение пожарной безопасности на территории Ёгольского сельского поселения на 2023-2025 гг.»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«Дорожная деятельность в Ёгольском сельском поселении»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2676,0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2143,1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2474,6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малого и среднего предпринимательства в Ёгольском сельском поселении на 2025-2027 гг.»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2,0 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Муниципальная  программа «Благоустройство территории Ёгольского сельского поселения 2025-2027 гг.»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1241,0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Реализация мероприятий «Практика инициативного бюджетирования»</a:t>
                      </a: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1000,0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550628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"Основные направления развития молодежной политики в Ёгольском сельском поселении на 2023-2025 годы"»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целевая программа «Развитие культуры в Ёгольском сельском поселении 2023-2025 гг.»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Муниципальная программа «Развитие физической культуры и спорта в Ёгольском сельском поселении 2023-2025 гг.»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3962" marR="23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0,0</a:t>
                      </a:r>
                    </a:p>
                  </a:txBody>
                  <a:tcPr marL="23962" marR="239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1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lP1k808bwfc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7993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333375"/>
            <a:ext cx="8523288" cy="62642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Уважаемые боровичане и гости города!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Граждане </a:t>
            </a:r>
            <a:r>
              <a:rPr lang="ru-RU" altLang="ru-RU" sz="25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500" b="1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5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«Бюджет для граждан»</a:t>
            </a:r>
            <a:r>
              <a:rPr lang="ru-RU" altLang="ru-RU" sz="250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познакомит Вас с основными положениями проекта бюджета Ёгольского сельского поселения на 2025-2027 годы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900113" y="260350"/>
            <a:ext cx="7632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Муниципальные программы Ёгольского сельского поселения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тыс. рублей</a:t>
            </a:r>
          </a:p>
        </p:txBody>
      </p:sp>
      <p:pic>
        <p:nvPicPr>
          <p:cNvPr id="28675" name="Picture 7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149621"/>
            <a:ext cx="900113" cy="10473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admtaiga.ru/new/data/upimages/fink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49245" cy="433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42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4"/>
          <p:cNvSpPr>
            <a:spLocks noChangeArrowheads="1"/>
          </p:cNvSpPr>
          <p:nvPr/>
        </p:nvSpPr>
        <p:spPr bwMode="auto">
          <a:xfrm>
            <a:off x="1403648" y="188640"/>
            <a:ext cx="66247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Структура и динамика расходов  бюджета Ёгольского сельского поселения по разделам классификации расходов,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 тыс. руб.</a:t>
            </a:r>
          </a:p>
        </p:txBody>
      </p:sp>
      <p:pic>
        <p:nvPicPr>
          <p:cNvPr id="20483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290" y="155272"/>
            <a:ext cx="899592" cy="10490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84309"/>
              </p:ext>
            </p:extLst>
          </p:nvPr>
        </p:nvGraphicFramePr>
        <p:xfrm>
          <a:off x="441738" y="1628800"/>
          <a:ext cx="7946687" cy="4248469"/>
        </p:xfrm>
        <a:graphic>
          <a:graphicData uri="http://schemas.openxmlformats.org/drawingml/2006/table">
            <a:tbl>
              <a:tblPr/>
              <a:tblGrid>
                <a:gridCol w="4547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70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план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ВСЕГО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11071,21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7176,795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7514,84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5273,8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4805,2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4805,5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157,41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172,495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178,74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330914"/>
                  </a:ext>
                </a:extLst>
              </a:tr>
              <a:tr h="57707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2678,0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2145,1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2476,6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0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0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383" marR="7383" marT="73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27651" name="Rectangle 854"/>
          <p:cNvSpPr>
            <a:spLocks noChangeArrowheads="1"/>
          </p:cNvSpPr>
          <p:nvPr/>
        </p:nvSpPr>
        <p:spPr bwMode="auto">
          <a:xfrm>
            <a:off x="1042988" y="260350"/>
            <a:ext cx="6624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дефицита бюджета Ёгольского сельского поселения, тыс. рублей</a:t>
            </a:r>
          </a:p>
        </p:txBody>
      </p:sp>
      <p:pic>
        <p:nvPicPr>
          <p:cNvPr id="27652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11723" y="164123"/>
            <a:ext cx="903288" cy="10525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khoda.gov.ua/image/catalog/images/archive/8df/8dfc88c75179bdd80f955254a02c55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129808"/>
            <a:ext cx="33675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10549"/>
              </p:ext>
            </p:extLst>
          </p:nvPr>
        </p:nvGraphicFramePr>
        <p:xfrm>
          <a:off x="439921" y="1484784"/>
          <a:ext cx="8236536" cy="2461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5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внутреннего финансирования дефицита бюджета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покрытия дефицита  бюджета Ёгольского сельского поселения,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9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бюджета Ёгольского сельского поселения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908050"/>
            <a:ext cx="8964612" cy="51132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 показателями эффективности деятельности органов местного самоуправления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 можете ознакомиться на сайте Администрации</a:t>
            </a:r>
            <a:r>
              <a:rPr lang="en-US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Ёгольского сельского поселения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https://eglaadm.gosuslugi.ru/ofitsialno/dokumenty/postanovleniya/2024-postanovleniya/2024_1131.html</a:t>
            </a:r>
            <a:endParaRPr lang="ru-RU" sz="25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4580" name="Picture 6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179388" y="908050"/>
            <a:ext cx="8964612" cy="44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ru-RU" sz="2500" kern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5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С показателями эффективности деятельности органов местного самоуправления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5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Вы можете ознакомиться на сайте Администрации</a:t>
            </a:r>
            <a:endParaRPr lang="ru-RU" sz="2500" b="1" kern="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95408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771775" y="2420938"/>
            <a:ext cx="5688013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Контактная информация и обратная связь:</a:t>
            </a:r>
          </a:p>
          <a:p>
            <a:pPr algn="ctr">
              <a:defRPr/>
            </a:pP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Администрация Ёгольского сельского поселения</a:t>
            </a: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Д. Ёгла, ул. Советская, д. 90, Боровичский район, Новгородская область</a:t>
            </a: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Тел.: (81664)94449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 (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бухгалтерия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)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Факс: (81664)94185</a:t>
            </a:r>
          </a:p>
          <a:p>
            <a:pPr algn="ctr">
              <a:defRPr/>
            </a:pP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E-mail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: 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egla_poselenie@mail.ru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0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>
              <a:defRPr/>
            </a:pPr>
            <a:endParaRPr lang="ru-RU" sz="25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69" y="2480885"/>
            <a:ext cx="2553889" cy="2389979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238250" y="228600"/>
            <a:ext cx="6972300" cy="608013"/>
          </a:xfrm>
        </p:spPr>
        <p:txBody>
          <a:bodyPr/>
          <a:lstStyle/>
          <a:p>
            <a:pPr algn="ctr" eaLnBrk="1" hangingPunct="1"/>
            <a:r>
              <a:rPr lang="ru-RU" altLang="ru-RU" i="1"/>
              <a:t>Публичные слушания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700808"/>
            <a:ext cx="8138864" cy="4614862"/>
          </a:xfrm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Ёгольского сельского поселения на очередной финансовый год и плановый период.</a:t>
            </a: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отражаются выраженные позиции жителей Ёгольского сельского поселения и рекомендации, сформулированные по результатам публичных слушаний.</a:t>
            </a:r>
          </a:p>
        </p:txBody>
      </p:sp>
      <p:pic>
        <p:nvPicPr>
          <p:cNvPr id="7172" name="Picture 4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165100" y="155576"/>
            <a:ext cx="950516" cy="1106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2"/>
            <a:ext cx="1403648" cy="10426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49264" y="1340768"/>
            <a:ext cx="81557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16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Бюджетная система - </a:t>
            </a:r>
            <a:r>
              <a:rPr lang="ru-RU" altLang="ru-RU" sz="16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03648" y="98425"/>
            <a:ext cx="75609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система  </a:t>
            </a:r>
          </a:p>
          <a:p>
            <a:pPr algn="ctr" ea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None/>
              <a:defRPr/>
            </a:pPr>
            <a:r>
              <a:rPr lang="ru-RU" altLang="ru-RU" sz="28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1835696" y="2806707"/>
            <a:ext cx="5328592" cy="1126769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979613" y="2819400"/>
            <a:ext cx="511333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>
                <a:latin typeface="Times New Roman" pitchFamily="18" charset="0"/>
              </a:rPr>
              <a:t>Федеральный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федеральный бюджет;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dirty="0">
                <a:latin typeface="Times New Roman" pitchFamily="18" charset="0"/>
              </a:rPr>
              <a:t>- бюджеты государственных внебюджетных фондов РФ</a:t>
            </a:r>
          </a:p>
        </p:txBody>
      </p:sp>
      <p:sp>
        <p:nvSpPr>
          <p:cNvPr id="29" name="AutoShape 9"/>
          <p:cNvSpPr>
            <a:spLocks noChangeArrowheads="1"/>
          </p:cNvSpPr>
          <p:nvPr/>
        </p:nvSpPr>
        <p:spPr bwMode="auto">
          <a:xfrm>
            <a:off x="827584" y="3933477"/>
            <a:ext cx="7272808" cy="128329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>
              <a:solidFill>
                <a:srgbClr val="FFCC00"/>
              </a:solidFill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215897" y="5229200"/>
            <a:ext cx="8599055" cy="14401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90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2033588" y="4067175"/>
            <a:ext cx="5113337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>
                <a:latin typeface="Times New Roman" pitchFamily="18" charset="0"/>
              </a:rPr>
              <a:t>Региональный уровень: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субъектов РФ;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>
                <a:latin typeface="Times New Roman" pitchFamily="18" charset="0"/>
              </a:rPr>
              <a:t>- бюджеты территориальных государственных внебюджетных  фондов РФ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49263" y="5229225"/>
            <a:ext cx="8137525" cy="1477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ru-RU" sz="1800" b="1" dirty="0">
                <a:latin typeface="Times New Roman" pitchFamily="18" charset="0"/>
              </a:rPr>
              <a:t>Муниципальный уровень:</a:t>
            </a:r>
          </a:p>
          <a:p>
            <a:pPr marL="285750" indent="-285750"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</a:rPr>
              <a:t>бюджеты муниципальных районов; - бюджеты городских округов;</a:t>
            </a:r>
          </a:p>
          <a:p>
            <a:pPr marL="285750" indent="-285750" algn="ct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Char char="-"/>
              <a:defRPr/>
            </a:pPr>
            <a:r>
              <a:rPr lang="ru-RU" altLang="ru-RU" sz="1800" dirty="0">
                <a:latin typeface="Times New Roman" pitchFamily="18" charset="0"/>
              </a:rPr>
              <a:t>бюджеты городских и сельских поселений;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ru-RU" altLang="ru-RU" sz="1800" dirty="0">
                <a:latin typeface="Times New Roman" pitchFamily="18" charset="0"/>
              </a:rPr>
              <a:t>- бюджеты внутригородских муниципальных образований городов Федерального значения Москвы и Санкт-Петербурга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4759" y="188640"/>
            <a:ext cx="81359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3600" b="1" i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Понятие «БЮДЖЕТ»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4400" b="1" i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411807"/>
            <a:ext cx="7316312" cy="136815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кошелек,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1476375" y="2811975"/>
            <a:ext cx="1079500" cy="9773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16700" y="2836985"/>
            <a:ext cx="1081088" cy="976190"/>
          </a:xfrm>
          <a:prstGeom prst="downArrow">
            <a:avLst>
              <a:gd name="adj1" fmla="val 47831"/>
              <a:gd name="adj2" fmla="val 5360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7" y="3813175"/>
            <a:ext cx="3312369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: налоги юридических и физических лиц, административные платежи и сборы, безвозмездные поступления)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3813175"/>
            <a:ext cx="3460625" cy="23042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средства (социальные выплаты населению, финансовое обеспечение госучреждений (образования, здравоохранения и др.), капитальное строительство и др.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9"/>
          <p:cNvSpPr>
            <a:spLocks noChangeArrowheads="1"/>
          </p:cNvSpPr>
          <p:nvPr/>
        </p:nvSpPr>
        <p:spPr bwMode="auto">
          <a:xfrm>
            <a:off x="827088" y="4581525"/>
            <a:ext cx="3852862" cy="1439863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Получает социальные гарантии - расходная часть бюджета 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(образование, культура, здравоохранение, социальная поддержка и др.)</a:t>
            </a:r>
          </a:p>
        </p:txBody>
      </p:sp>
      <p:pic>
        <p:nvPicPr>
          <p:cNvPr id="10243" name="Picture 21" descr="47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49275"/>
            <a:ext cx="262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15"/>
          <p:cNvSpPr>
            <a:spLocks noChangeArrowheads="1"/>
          </p:cNvSpPr>
          <p:nvPr/>
        </p:nvSpPr>
        <p:spPr bwMode="auto">
          <a:xfrm>
            <a:off x="539750" y="1484313"/>
            <a:ext cx="3370263" cy="917575"/>
          </a:xfrm>
          <a:prstGeom prst="flowChart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Помогает формировать доходную</a:t>
            </a:r>
          </a:p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часть бюджета (налог на доходы физических лиц)</a:t>
            </a:r>
          </a:p>
        </p:txBody>
      </p:sp>
      <p:sp>
        <p:nvSpPr>
          <p:cNvPr id="10245" name="Oval 16"/>
          <p:cNvSpPr>
            <a:spLocks noChangeArrowheads="1"/>
          </p:cNvSpPr>
          <p:nvPr/>
        </p:nvSpPr>
        <p:spPr bwMode="auto">
          <a:xfrm>
            <a:off x="858838" y="3065463"/>
            <a:ext cx="2847975" cy="720725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latin typeface="Times New Roman" pitchFamily="18" charset="0"/>
              </a:rPr>
              <a:t>БЮДЖЕТ</a:t>
            </a:r>
          </a:p>
        </p:txBody>
      </p:sp>
      <p:sp>
        <p:nvSpPr>
          <p:cNvPr id="10246" name="AutoShape 17"/>
          <p:cNvSpPr>
            <a:spLocks noChangeArrowheads="1"/>
          </p:cNvSpPr>
          <p:nvPr/>
        </p:nvSpPr>
        <p:spPr bwMode="auto">
          <a:xfrm>
            <a:off x="179388" y="2474913"/>
            <a:ext cx="4103687" cy="588962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>
                <a:solidFill>
                  <a:srgbClr val="000099"/>
                </a:solidFill>
                <a:latin typeface="Times New Roman" pitchFamily="18" charset="0"/>
              </a:rPr>
              <a:t>как налогоплательщик</a:t>
            </a:r>
          </a:p>
        </p:txBody>
      </p:sp>
      <p:sp>
        <p:nvSpPr>
          <p:cNvPr id="10247" name="AutoShape 18"/>
          <p:cNvSpPr>
            <a:spLocks noChangeArrowheads="1"/>
          </p:cNvSpPr>
          <p:nvPr/>
        </p:nvSpPr>
        <p:spPr bwMode="auto">
          <a:xfrm>
            <a:off x="250825" y="3860800"/>
            <a:ext cx="4103688" cy="647700"/>
          </a:xfrm>
          <a:prstGeom prst="downArrow">
            <a:avLst>
              <a:gd name="adj1" fmla="val 50546"/>
              <a:gd name="adj2" fmla="val 578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0099"/>
                </a:solidFill>
                <a:latin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0248" name="AutoShape 22"/>
          <p:cNvSpPr>
            <a:spLocks noChangeArrowheads="1"/>
          </p:cNvSpPr>
          <p:nvPr/>
        </p:nvSpPr>
        <p:spPr bwMode="auto">
          <a:xfrm rot="-5400000">
            <a:off x="5422900" y="128588"/>
            <a:ext cx="1179513" cy="2306637"/>
          </a:xfrm>
          <a:prstGeom prst="wedgeRoundRectCallout">
            <a:avLst>
              <a:gd name="adj1" fmla="val 48787"/>
              <a:gd name="adj2" fmla="val 75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000099"/>
                </a:solidFill>
                <a:latin typeface="Times New Roman" pitchFamily="18" charset="0"/>
              </a:rPr>
              <a:t>Возможности влияния граждан на состав бюджета</a:t>
            </a:r>
          </a:p>
        </p:txBody>
      </p:sp>
      <p:sp>
        <p:nvSpPr>
          <p:cNvPr id="10249" name="AutoShape 23"/>
          <p:cNvSpPr>
            <a:spLocks noChangeArrowheads="1"/>
          </p:cNvSpPr>
          <p:nvPr/>
        </p:nvSpPr>
        <p:spPr bwMode="auto">
          <a:xfrm>
            <a:off x="4995863" y="25415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Публичные слушания по проекту бюджета Ёгольского сельского поселения на очередной финансовый год и плановый период </a:t>
            </a:r>
          </a:p>
        </p:txBody>
      </p:sp>
      <p:sp>
        <p:nvSpPr>
          <p:cNvPr id="10250" name="AutoShape 24"/>
          <p:cNvSpPr>
            <a:spLocks noChangeArrowheads="1"/>
          </p:cNvSpPr>
          <p:nvPr/>
        </p:nvSpPr>
        <p:spPr bwMode="auto">
          <a:xfrm>
            <a:off x="4995863" y="4179888"/>
            <a:ext cx="3392487" cy="1506537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Публичные слушания по проекту решения об исполнении 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бюджета Ёгольского сельского поселения</a:t>
            </a:r>
          </a:p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за истекший финансовый год</a:t>
            </a:r>
          </a:p>
        </p:txBody>
      </p:sp>
      <p:pic>
        <p:nvPicPr>
          <p:cNvPr id="10251" name="Picture 27" descr="0013-007-Podtverzhdenie-sootvetstvija-zanimaemoj-dolzhnost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489575"/>
            <a:ext cx="9493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9" descr="6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6477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 Box 8"/>
          <p:cNvSpPr txBox="1">
            <a:spLocks noChangeArrowheads="1"/>
          </p:cNvSpPr>
          <p:nvPr/>
        </p:nvSpPr>
        <p:spPr bwMode="auto">
          <a:xfrm>
            <a:off x="2268538" y="188913"/>
            <a:ext cx="5868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>
                <a:solidFill>
                  <a:schemeClr val="bg1"/>
                </a:solidFill>
                <a:latin typeface="Times New Roman" pitchFamily="18" charset="0"/>
              </a:rPr>
              <a:t>Гражданин, его участие в бюджетном процессе</a:t>
            </a:r>
          </a:p>
        </p:txBody>
      </p:sp>
      <p:pic>
        <p:nvPicPr>
          <p:cNvPr id="10254" name="Picture 12" descr="588px-%D0%9A%D0%BD%D0%B8%D0%B3%D0%B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2156" y="138112"/>
            <a:ext cx="7344816" cy="1008063"/>
          </a:xfrm>
        </p:spPr>
        <p:txBody>
          <a:bodyPr/>
          <a:lstStyle/>
          <a:p>
            <a:pPr algn="ctr" eaLnBrk="1" hangingPunct="1"/>
            <a:r>
              <a:rPr lang="ru-RU" altLang="ru-RU" sz="24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Ёгольского сельского поселения составляется и утверждается на трёхлетний период и основывается на:</a:t>
            </a:r>
          </a:p>
        </p:txBody>
      </p:sp>
      <p:pic>
        <p:nvPicPr>
          <p:cNvPr id="11268" name="Picture 9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5383" r="24252" b="5701"/>
          <a:stretch>
            <a:fillRect/>
          </a:stretch>
        </p:blipFill>
        <p:spPr bwMode="auto">
          <a:xfrm>
            <a:off x="-38405" y="153471"/>
            <a:ext cx="941255" cy="10956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115616" y="198884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Бюджетном послании Президента Российской Федерации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115616" y="306896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Прогнозе социально-экономического развития </a:t>
            </a: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Ёгольского сельского поселения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5616" y="414908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направлениях бюджетной и налоговой политики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124073" y="5229200"/>
            <a:ext cx="7272808" cy="72008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программах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" y="-1"/>
            <a:ext cx="9131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2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Крупная сетка"/>
          <p:cNvSpPr>
            <a:spLocks noChangeArrowheads="1"/>
          </p:cNvSpPr>
          <p:nvPr/>
        </p:nvSpPr>
        <p:spPr bwMode="auto">
          <a:xfrm>
            <a:off x="179388" y="3860800"/>
            <a:ext cx="4178300" cy="2305050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1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76375" y="1125538"/>
            <a:ext cx="2051050" cy="2230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518150" y="1052513"/>
            <a:ext cx="1860550" cy="23034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924550" y="3367088"/>
            <a:ext cx="941388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12294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2060575"/>
            <a:ext cx="1163637" cy="129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380288" y="3357563"/>
            <a:ext cx="1012825" cy="2841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12296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192088" y="1989138"/>
            <a:ext cx="1314450" cy="13668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441325" y="3357563"/>
            <a:ext cx="939800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1881188" y="3346450"/>
            <a:ext cx="1014412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333375"/>
            <a:ext cx="86423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6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ДОХОДЫ – РАСХОДЫ = ДЕФИЦИТ (ПРОФИЦИТ)</a:t>
            </a:r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179388" y="3860800"/>
            <a:ext cx="40322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u="sng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(расходы больше доходов)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600">
              <a:latin typeface="Times New Roman" pitchFamily="18" charset="0"/>
            </a:endParaRPr>
          </a:p>
        </p:txBody>
      </p:sp>
      <p:sp>
        <p:nvSpPr>
          <p:cNvPr id="12301" name="AutoShape 15" descr="Крупная сетка"/>
          <p:cNvSpPr>
            <a:spLocks noChangeArrowheads="1"/>
          </p:cNvSpPr>
          <p:nvPr/>
        </p:nvSpPr>
        <p:spPr bwMode="auto">
          <a:xfrm>
            <a:off x="4643438" y="3789363"/>
            <a:ext cx="4278312" cy="23542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4787900" y="3860800"/>
            <a:ext cx="406241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u="sng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400" b="1">
                <a:latin typeface="Times New Roman" pitchFamily="18" charset="0"/>
              </a:rPr>
              <a:t>(доходы больше расходов)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16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2600</TotalTime>
  <Words>1594</Words>
  <Application>Microsoft Office PowerPoint</Application>
  <PresentationFormat>Экран (4:3)</PresentationFormat>
  <Paragraphs>413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Скругленный</vt:lpstr>
      <vt:lpstr>Трава</vt:lpstr>
      <vt:lpstr>Бюджет для граждан</vt:lpstr>
      <vt:lpstr>Презентация PowerPoint</vt:lpstr>
      <vt:lpstr>Публичные слушания</vt:lpstr>
      <vt:lpstr>Презентация PowerPoint</vt:lpstr>
      <vt:lpstr>Презентация PowerPoint</vt:lpstr>
      <vt:lpstr>Презентация PowerPoint</vt:lpstr>
      <vt:lpstr>Проект бюджета Ёгольского сельского поселения составляется и утверждается на трёхлетний период и основывается на:</vt:lpstr>
      <vt:lpstr>Презентация PowerPoint</vt:lpstr>
      <vt:lpstr>Презентация PowerPoint</vt:lpstr>
      <vt:lpstr>Структура доходов бюджета  Ёгольского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AdmBor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Elena_S</dc:creator>
  <cp:lastModifiedBy>Ирина</cp:lastModifiedBy>
  <cp:revision>193</cp:revision>
  <cp:lastPrinted>2017-11-20T13:14:34Z</cp:lastPrinted>
  <dcterms:created xsi:type="dcterms:W3CDTF">2014-10-22T06:06:28Z</dcterms:created>
  <dcterms:modified xsi:type="dcterms:W3CDTF">2024-11-28T12:20:50Z</dcterms:modified>
</cp:coreProperties>
</file>